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87" r:id="rId5"/>
    <p:sldId id="261" r:id="rId6"/>
    <p:sldId id="285" r:id="rId7"/>
    <p:sldId id="286" r:id="rId8"/>
    <p:sldId id="288" r:id="rId9"/>
    <p:sldId id="284" r:id="rId10"/>
    <p:sldId id="282" r:id="rId11"/>
    <p:sldId id="291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80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60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168" autoAdjust="0"/>
    <p:restoredTop sz="95951" autoAdjust="0"/>
  </p:normalViewPr>
  <p:slideViewPr>
    <p:cSldViewPr>
      <p:cViewPr>
        <p:scale>
          <a:sx n="100" d="100"/>
          <a:sy n="100" d="100"/>
        </p:scale>
        <p:origin x="-173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8CB4-B33D-428D-B554-4D8B883A3D23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174A-D8B5-444F-8E85-DE3985268B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28D6-9383-40B5-B9B0-6768DF675858}" type="datetimeFigureOut">
              <a:rPr lang="uk-UA" smtClean="0"/>
              <a:pPr/>
              <a:t>17.09.2015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acebook.com/Otmechalka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www.vk.com/otmechalka_cr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facebook.com/groups/Otmechalka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178592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0043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Системы автоматизации учета посетителей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спортивных и обучающих центрах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Отмечалка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002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Модуль расчета и начисления зарплат сотрудникам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1714488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7158" y="1714488"/>
            <a:ext cx="8572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 начисления предполагает начисление зарплаты в виде процента от стоимости проданного абонемента.</a:t>
            </a:r>
          </a:p>
          <a:p>
            <a:endParaRPr lang="ru-RU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 может получать % от продажи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абонементов всех типов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либо от продажи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абонементов конкретных типов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1472" y="78579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 начисления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«% от продажи абонементов»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текущее\вебинар зарплаты\Image 1.png"/>
          <p:cNvPicPr>
            <a:picLocks noChangeAspect="1" noChangeArrowheads="1"/>
          </p:cNvPicPr>
          <p:nvPr/>
        </p:nvPicPr>
        <p:blipFill>
          <a:blip r:embed="rId4"/>
          <a:srcRect l="1103" t="8333" r="69559" b="60870"/>
          <a:stretch>
            <a:fillRect/>
          </a:stretch>
        </p:blipFill>
        <p:spPr bwMode="auto">
          <a:xfrm>
            <a:off x="2428860" y="3929066"/>
            <a:ext cx="4143404" cy="180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71472" y="78579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 начисления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«% от продажи абонементов»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D:\текущее\вебинар зарплаты\Imag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886777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7158" y="1714488"/>
            <a:ext cx="857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Сумма начисленной зарплаты по данному методу включает в себя сумму за проведенное занятие и бонус за количество посетителей, сверх установленного в настройках метода.</a:t>
            </a:r>
          </a:p>
          <a:p>
            <a:endParaRPr lang="ru-RU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 может получать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одинаковую сумму ставки и бонуса для всех групп,</a:t>
            </a:r>
          </a:p>
          <a:p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разную сумму ставки и бонуса, в зависимости от группы </a:t>
            </a:r>
            <a:endParaRPr lang="uk-UA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uk-UA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1472" y="78579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 начисления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«Сумма за занятие + бонус за количество посетителей»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D:\текущее\вебинар зарплаты\Imag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830805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71472" y="78579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 начисления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«Сумма за занятие + бонус за количество посетителей»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D:\текущее\вебинар зарплаты\Image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643050"/>
            <a:ext cx="8858280" cy="4582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7158" y="171448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 начисления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«Ставка» предназначен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для начисления заработной платы сотруднику за отработанное время. Эта выплата, ниже которой он не может получить при условии выполнения должностных обязанностей.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1472" y="785794"/>
            <a:ext cx="81439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 начисления  «Ставка»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D:\текущее\вебинар зарплаты\Image 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714752"/>
            <a:ext cx="383237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71472" y="785794"/>
            <a:ext cx="81439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 начисления  «Ставка»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текущее\вебинар зарплаты\Image 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0"/>
            <a:ext cx="8748741" cy="475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71472" y="78579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Выплата зарплаты, начисленной способом начисления «Ставка» 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D:\текущее\вебинар зарплаты\Image 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7858180" cy="4915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71472" y="78579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Выплата зарплаты, начисленной остальными способами начисления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D:\текущее\вебинар зарплаты\Image 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71612"/>
            <a:ext cx="71438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71472" y="785794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Ручное зачисление/снятие средств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D:\текущее\вебинар зарплаты\Image 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8762131" cy="37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795484"/>
            <a:ext cx="8643998" cy="1347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По всем вопросам Вы можете обратиться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нам любым представленным ниже способом</a:t>
            </a:r>
            <a:r>
              <a:rPr lang="ru-RU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2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50" y="1928802"/>
            <a:ext cx="5378469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подключению к системе: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+38 066 098 0205 (Александр)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otmechalka.promo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E-mail: promo@otmechalka.com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поддержка: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+38 099 568 0868 (Ирина)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otmechalka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E-mail: support@otmechalka.com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партнерству и развитию: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+38 098 070 7673 (Юрий)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yurii.sio2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+38 096 186 0502 (Виктория)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mt-expert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группа в Вконтакте: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www.vk.com/otmechalka_crm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страничка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www.facebook.com/Otmechalka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группа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www.facebook.com/groups/Otmechalka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projects\sup\Презентация системы Отмечалка ppt\imgs\result\tele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00240"/>
            <a:ext cx="864096" cy="864096"/>
          </a:xfrm>
          <a:prstGeom prst="rect">
            <a:avLst/>
          </a:prstGeom>
          <a:noFill/>
        </p:spPr>
      </p:pic>
      <p:pic>
        <p:nvPicPr>
          <p:cNvPr id="8" name="Picture 3" descr="E:\projects\sup\Презентация системы Отмечалка ppt\imgs\result\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071810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4" descr="E:\tmp\intern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286256"/>
            <a:ext cx="864096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 flipV="1">
            <a:off x="6472783" y="-1096"/>
            <a:ext cx="2664296" cy="504000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B6CBE4"/>
              </a:gs>
              <a:gs pos="50000">
                <a:srgbClr val="DEE7F2"/>
              </a:gs>
              <a:gs pos="100000">
                <a:srgbClr val="E9EFF7"/>
              </a:gs>
            </a:gsLst>
            <a:lin ang="16200000" scaled="1"/>
            <a:tileRect/>
          </a:gradFill>
          <a:ln w="9525">
            <a:solidFill>
              <a:srgbClr val="C5D5E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515" y="-39196"/>
            <a:ext cx="241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>
                <a:solidFill>
                  <a:srgbClr val="4270A8"/>
                </a:solidFill>
                <a:latin typeface="Arial" pitchFamily="34" charset="0"/>
                <a:cs typeface="Arial" pitchFamily="34" charset="0"/>
              </a:rPr>
              <a:t>Отмечалка</a:t>
            </a:r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148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4270A8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93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8264" y="50804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6" name="Picture 3" descr="E:\projects\sup\images\logo_finis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5538" y="22034"/>
            <a:ext cx="476672" cy="476672"/>
          </a:xfrm>
          <a:prstGeom prst="rect">
            <a:avLst/>
          </a:prstGeom>
          <a:noFill/>
        </p:spPr>
      </p:pic>
      <p:pic>
        <p:nvPicPr>
          <p:cNvPr id="17" name="Picture 2" descr="http://www.webstudiotop.ru/images/1402741124_socset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5357826"/>
            <a:ext cx="1541477" cy="94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876665"/>
            <a:ext cx="8358246" cy="5052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</a:t>
            </a:r>
          </a:p>
          <a:p>
            <a:pPr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Общее представление о модуле расчета и начисления зарплат сотрудникам</a:t>
            </a:r>
          </a:p>
          <a:p>
            <a:pPr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Методы начисления сотрудникам зарплаты </a:t>
            </a:r>
          </a:p>
          <a:p>
            <a:pPr lvl="1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2.1. Общие методы начисления</a:t>
            </a:r>
          </a:p>
          <a:p>
            <a:pPr lvl="1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2.2. Методы начисления для преподавателей</a:t>
            </a:r>
          </a:p>
          <a:p>
            <a:pPr lvl="1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2.3. Расчет зарплаты для администраторов по работе с клиентами</a:t>
            </a:r>
          </a:p>
          <a:p>
            <a:pPr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Учет рабочего времени сотрудников</a:t>
            </a:r>
          </a:p>
          <a:p>
            <a:pPr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Добавление сотруднику методов начисления </a:t>
            </a:r>
          </a:p>
          <a:p>
            <a:pPr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Выплата сотруднику зарплаты, начисленной по методу «Ставка»</a:t>
            </a:r>
          </a:p>
          <a:p>
            <a:pPr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Выплата сотруднику зарплаты, начисленной по остальным методам</a:t>
            </a:r>
          </a:p>
          <a:p>
            <a:pPr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Ручное зачисление/снятие денег</a:t>
            </a:r>
          </a:p>
          <a:p>
            <a:pPr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 Отчет по счету сотрудника</a:t>
            </a:r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Содержание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4414" y="2214554"/>
            <a:ext cx="7572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 модуле расчета и начисления зарплат  сотрудникам</a:t>
            </a:r>
            <a:endParaRPr lang="uk-UA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42976" y="2500306"/>
            <a:ext cx="7572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Способы начисления зарплаты сотрудникам</a:t>
            </a:r>
            <a:endParaRPr lang="uk-UA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2285984" y="2071678"/>
            <a:ext cx="2071702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Ставка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28794" y="4143380"/>
            <a:ext cx="1214446" cy="8572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28794" y="2786058"/>
            <a:ext cx="1285884" cy="7858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4282" y="3429000"/>
            <a:ext cx="171451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Общие</a:t>
            </a:r>
            <a:endParaRPr lang="uk-U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1472" y="714356"/>
            <a:ext cx="814393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Способы начисления зарплаты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86050" y="3571876"/>
            <a:ext cx="2071702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от продажи абонементов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85984" y="5000636"/>
            <a:ext cx="207170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от приходов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00628" y="1428736"/>
            <a:ext cx="1643074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час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00628" y="1857364"/>
            <a:ext cx="1643074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день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00628" y="2285992"/>
            <a:ext cx="1643074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неделю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000628" y="2714620"/>
            <a:ext cx="1643074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месяц</a:t>
            </a:r>
          </a:p>
        </p:txBody>
      </p:sp>
      <p:cxnSp>
        <p:nvCxnSpPr>
          <p:cNvPr id="36" name="Straight Arrow Connector 35"/>
          <p:cNvCxnSpPr>
            <a:stCxn id="37" idx="3"/>
            <a:endCxn id="20" idx="1"/>
          </p:cNvCxnSpPr>
          <p:nvPr/>
        </p:nvCxnSpPr>
        <p:spPr>
          <a:xfrm>
            <a:off x="1928794" y="3821909"/>
            <a:ext cx="857256" cy="10715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643570" y="3143248"/>
            <a:ext cx="228601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сам сотрудник продал абонемент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643570" y="4000504"/>
            <a:ext cx="228601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любой другой сотрудник продал абонемент</a:t>
            </a:r>
          </a:p>
        </p:txBody>
      </p:sp>
      <p:cxnSp>
        <p:nvCxnSpPr>
          <p:cNvPr id="44" name="Straight Arrow Connector 43"/>
          <p:cNvCxnSpPr>
            <a:stCxn id="20" idx="3"/>
            <a:endCxn id="41" idx="1"/>
          </p:cNvCxnSpPr>
          <p:nvPr/>
        </p:nvCxnSpPr>
        <p:spPr>
          <a:xfrm>
            <a:off x="4857752" y="3929066"/>
            <a:ext cx="785818" cy="4286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4929190" y="5000636"/>
            <a:ext cx="2286016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сам сотрудник внес приход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29190" y="5786454"/>
            <a:ext cx="2286016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любой другой сотрудник внес приход</a:t>
            </a:r>
          </a:p>
        </p:txBody>
      </p:sp>
      <p:cxnSp>
        <p:nvCxnSpPr>
          <p:cNvPr id="48" name="Straight Arrow Connector 47"/>
          <p:cNvCxnSpPr>
            <a:endCxn id="40" idx="1"/>
          </p:cNvCxnSpPr>
          <p:nvPr/>
        </p:nvCxnSpPr>
        <p:spPr>
          <a:xfrm flipV="1">
            <a:off x="4857752" y="3500438"/>
            <a:ext cx="785818" cy="2143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3"/>
            <a:endCxn id="46" idx="1"/>
          </p:cNvCxnSpPr>
          <p:nvPr/>
        </p:nvCxnSpPr>
        <p:spPr>
          <a:xfrm flipV="1">
            <a:off x="4357686" y="5322107"/>
            <a:ext cx="571504" cy="3571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7" idx="1"/>
          </p:cNvCxnSpPr>
          <p:nvPr/>
        </p:nvCxnSpPr>
        <p:spPr>
          <a:xfrm>
            <a:off x="4357686" y="5572140"/>
            <a:ext cx="571504" cy="53578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5" idx="1"/>
          </p:cNvCxnSpPr>
          <p:nvPr/>
        </p:nvCxnSpPr>
        <p:spPr>
          <a:xfrm rot="5400000" flipH="1" flipV="1">
            <a:off x="4357686" y="1571612"/>
            <a:ext cx="642942" cy="6429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1" idx="3"/>
            <a:endCxn id="28" idx="1"/>
          </p:cNvCxnSpPr>
          <p:nvPr/>
        </p:nvCxnSpPr>
        <p:spPr>
          <a:xfrm flipV="1">
            <a:off x="4357686" y="2000240"/>
            <a:ext cx="642942" cy="4286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1" idx="3"/>
            <a:endCxn id="30" idx="1"/>
          </p:cNvCxnSpPr>
          <p:nvPr/>
        </p:nvCxnSpPr>
        <p:spPr>
          <a:xfrm>
            <a:off x="4357686" y="2428868"/>
            <a:ext cx="6429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357686" y="2571744"/>
            <a:ext cx="642942" cy="3476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3143240" y="1428736"/>
            <a:ext cx="242889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 за занятие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00100" y="3357562"/>
            <a:ext cx="207170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преподавателей</a:t>
            </a:r>
            <a:endParaRPr lang="uk-UA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1472" y="714356"/>
            <a:ext cx="81439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Способы начисления зарплаты для преподавателей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43570" y="2357430"/>
            <a:ext cx="2428892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 от количества посетителей на занятии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14744" y="3357562"/>
            <a:ext cx="2428892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 за занятие + бонус за количество посетителей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786446" y="4500570"/>
            <a:ext cx="2428892" cy="7858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 за количество проведенных занятий за день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071802" y="5357826"/>
            <a:ext cx="2500330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 за количество проведенных занятий за день (способ 2)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285984" y="2143116"/>
            <a:ext cx="1857388" cy="12144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00298" y="4143380"/>
            <a:ext cx="1928826" cy="12144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71802" y="3714752"/>
            <a:ext cx="642942" cy="7143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0" idx="1"/>
          </p:cNvCxnSpPr>
          <p:nvPr/>
        </p:nvCxnSpPr>
        <p:spPr>
          <a:xfrm flipV="1">
            <a:off x="3071802" y="2750339"/>
            <a:ext cx="2571768" cy="67866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5" idx="1"/>
          </p:cNvCxnSpPr>
          <p:nvPr/>
        </p:nvCxnSpPr>
        <p:spPr>
          <a:xfrm>
            <a:off x="3071802" y="4143380"/>
            <a:ext cx="2714644" cy="75009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rot="10800000" flipV="1">
            <a:off x="3286116" y="3500438"/>
            <a:ext cx="785818" cy="5715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678628" y="4250934"/>
            <a:ext cx="150099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43240" y="1643050"/>
            <a:ext cx="250033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менеджеров по работе с клиентами</a:t>
            </a:r>
            <a:endParaRPr lang="uk-UA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1472" y="714356"/>
            <a:ext cx="814393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Способы начисления зарплаты для менеджеров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43240" y="2786058"/>
            <a:ext cx="2643206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Оплата за каждое отмеченное посещение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7158" y="3714752"/>
            <a:ext cx="2928958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Начислять за каждое посещение одинаковую сумму для всех групп и типов абонементов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071802" y="5000636"/>
            <a:ext cx="2286016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Начислять за каждое посещение разные суммы, в зависимости от группы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251323" y="2606669"/>
            <a:ext cx="35719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86314" y="3500438"/>
            <a:ext cx="714380" cy="5715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5500694" y="3786190"/>
            <a:ext cx="3357586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Начислять за каждое посещение % от стоимости занятия по абонементу (только для абонементов с ограничением по количеству занятий)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785786" y="2928934"/>
            <a:ext cx="2714644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1% от каждого проданного абонемента на занятия по аэробике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43306" y="4572008"/>
            <a:ext cx="2214578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Ставка 100 руб./час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5074" y="3000372"/>
            <a:ext cx="2500330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руб./занятие + 10 руб. за каждого человека в группе, начиная с 5</a:t>
            </a: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  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571736" y="2357430"/>
            <a:ext cx="1143008" cy="4286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661166" y="3411141"/>
            <a:ext cx="2143140" cy="3571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15008" y="2357430"/>
            <a:ext cx="928694" cy="4286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714612" y="1357298"/>
            <a:ext cx="4143404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Аламаха Виктория,</a:t>
            </a:r>
          </a:p>
          <a:p>
            <a:pPr algn="ctr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тренер по аэробике</a:t>
            </a:r>
            <a:endParaRPr lang="uk-UA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1472" y="714356"/>
            <a:ext cx="814393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Пример схемы начисления заплаты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расчета и начисления зарплат сотрудникам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428596" y="2000240"/>
            <a:ext cx="2214578" cy="11430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Настроить способы начисления зарплаты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14678" y="2000240"/>
            <a:ext cx="2214578" cy="11430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Сотрудник работает и зарабатывает деньги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00760" y="2000240"/>
            <a:ext cx="2714644" cy="11430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Проверка начисленных по методам начисления средств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1472" y="714356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работы с зарплатами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7224" y="3500438"/>
            <a:ext cx="2214578" cy="11430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Зачисление средств на счет сотрудника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43306" y="3571876"/>
            <a:ext cx="2786082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Выплата зарплаты сотруднику со счета филиала/организации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14612" y="2500306"/>
            <a:ext cx="42704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00694" y="2500306"/>
            <a:ext cx="42704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5720" y="4071942"/>
            <a:ext cx="42704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43240" y="4071942"/>
            <a:ext cx="42704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697</Words>
  <Application>Microsoft Office PowerPoint</Application>
  <PresentationFormat>On-screen Show (4:3)</PresentationFormat>
  <Paragraphs>161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</dc:creator>
  <cp:lastModifiedBy>otm</cp:lastModifiedBy>
  <cp:revision>200</cp:revision>
  <dcterms:created xsi:type="dcterms:W3CDTF">2015-08-08T06:16:30Z</dcterms:created>
  <dcterms:modified xsi:type="dcterms:W3CDTF">2015-09-17T12:33:36Z</dcterms:modified>
</cp:coreProperties>
</file>